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3"/>
  </p:notesMasterIdLst>
  <p:handoutMasterIdLst>
    <p:handoutMasterId r:id="rId14"/>
  </p:handoutMasterIdLst>
  <p:sldIdLst>
    <p:sldId id="396" r:id="rId2"/>
    <p:sldId id="489" r:id="rId3"/>
    <p:sldId id="612" r:id="rId4"/>
    <p:sldId id="621" r:id="rId5"/>
    <p:sldId id="622" r:id="rId6"/>
    <p:sldId id="613" r:id="rId7"/>
    <p:sldId id="618" r:id="rId8"/>
    <p:sldId id="617" r:id="rId9"/>
    <p:sldId id="616" r:id="rId10"/>
    <p:sldId id="615" r:id="rId11"/>
    <p:sldId id="614" r:id="rId12"/>
  </p:sldIdLst>
  <p:sldSz cx="9144000" cy="5143500" type="screen16x9"/>
  <p:notesSz cx="9144000" cy="6858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clrMru>
    <a:srgbClr val="FF40FF"/>
    <a:srgbClr val="197FF2"/>
    <a:srgbClr val="1393F4"/>
    <a:srgbClr val="FFFED6"/>
    <a:srgbClr val="FF462C"/>
    <a:srgbClr val="FF4A21"/>
    <a:srgbClr val="0052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840" autoAdjust="0"/>
    <p:restoredTop sz="85042" autoAdjust="0"/>
  </p:normalViewPr>
  <p:slideViewPr>
    <p:cSldViewPr snapToGrid="0" snapToObjects="1">
      <p:cViewPr varScale="1">
        <p:scale>
          <a:sx n="144" d="100"/>
          <a:sy n="144" d="100"/>
        </p:scale>
        <p:origin x="1168" y="19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EAC6E28A-33A3-DB4F-9F93-D3B0C6596826}" type="datetimeFigureOut">
              <a:rPr lang="en-US"/>
              <a:pPr>
                <a:defRPr/>
              </a:pPr>
              <a:t>3/27/25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DC965ECB-F284-854D-818F-5BC971CC7B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4497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0F85DB7A-A5FF-C04A-A4AA-98B39292EA77}" type="datetimeFigureOut">
              <a:rPr lang="en-US"/>
              <a:pPr>
                <a:defRPr/>
              </a:pPr>
              <a:t>3/27/25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1A60B8F3-4DE0-044E-A0D2-83BDE6C791D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649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HWCOE-PPT---title-slide-2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291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1676188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095756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1276722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HWCOE-PPT---title-slid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291" cy="5143500"/>
          </a:xfrm>
          <a:prstGeom prst="rect">
            <a:avLst/>
          </a:prstGeom>
        </p:spPr>
      </p:pic>
      <p:sp>
        <p:nvSpPr>
          <p:cNvPr id="5" name="TextBox 4"/>
          <p:cNvSpPr txBox="1"/>
          <p:nvPr userDrawn="1"/>
        </p:nvSpPr>
        <p:spPr>
          <a:xfrm>
            <a:off x="786685" y="1042513"/>
            <a:ext cx="2170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latin typeface="Cambria"/>
                <a:cs typeface="Cambria"/>
              </a:rPr>
              <a:t>DEPARTMENT OR UNIT NAME.</a:t>
            </a:r>
            <a:r>
              <a:rPr lang="en-US" sz="1200" b="0" i="0" baseline="0" dirty="0">
                <a:solidFill>
                  <a:schemeClr val="bg1"/>
                </a:solidFill>
                <a:latin typeface="Cambria"/>
                <a:cs typeface="Cambria"/>
              </a:rPr>
              <a:t> DELETE FROM MASTER SLIDE IF N/A</a:t>
            </a:r>
            <a:endParaRPr lang="en-US" sz="1200" b="0" i="0" dirty="0">
              <a:solidFill>
                <a:schemeClr val="bg1"/>
              </a:solidFill>
              <a:latin typeface="Cambria"/>
              <a:cs typeface="Cambria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2140561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560129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2849426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5153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7560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/>
          </p:nvPr>
        </p:nvSpPr>
        <p:spPr bwMode="auto">
          <a:xfrm>
            <a:off x="289956" y="1722826"/>
            <a:ext cx="7556500" cy="310872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78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3821" y="2142597"/>
            <a:ext cx="7763657" cy="2611257"/>
          </a:xfrm>
        </p:spPr>
        <p:txBody>
          <a:bodyPr>
            <a:normAutofit/>
          </a:bodyPr>
          <a:lstStyle>
            <a:lvl1pPr>
              <a:defRPr sz="180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500290"/>
            <a:ext cx="7763657" cy="581025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8573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3821" y="2583842"/>
            <a:ext cx="3657600" cy="2268251"/>
          </a:xfrm>
        </p:spPr>
        <p:txBody>
          <a:bodyPr>
            <a:normAutofit/>
          </a:bodyPr>
          <a:lstStyle>
            <a:lvl1pPr>
              <a:defRPr sz="180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196158" y="2583842"/>
            <a:ext cx="3657600" cy="2268251"/>
          </a:xfrm>
        </p:spPr>
        <p:txBody>
          <a:bodyPr>
            <a:normAutofit/>
          </a:bodyPr>
          <a:lstStyle>
            <a:lvl1pPr>
              <a:defRPr sz="1800" b="0" i="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821" y="230145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196158" y="230145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500290"/>
            <a:ext cx="7763657" cy="581025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11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HWCOE-PPT---splash-pag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29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779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327868" y="893854"/>
            <a:ext cx="7556500" cy="837009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idx="10"/>
          </p:nvPr>
        </p:nvSpPr>
        <p:spPr bwMode="auto">
          <a:xfrm>
            <a:off x="327868" y="1730863"/>
            <a:ext cx="7556500" cy="307412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67158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27304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89956" y="1722826"/>
            <a:ext cx="7556500" cy="310872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87" r:id="rId1"/>
    <p:sldLayoutId id="2147484289" r:id="rId2"/>
    <p:sldLayoutId id="2147484286" r:id="rId3"/>
    <p:sldLayoutId id="2147484285" r:id="rId4"/>
    <p:sldLayoutId id="2147484267" r:id="rId5"/>
    <p:sldLayoutId id="2147484269" r:id="rId6"/>
    <p:sldLayoutId id="2147484270" r:id="rId7"/>
    <p:sldLayoutId id="2147484265" r:id="rId8"/>
    <p:sldLayoutId id="2147484290" r:id="rId9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3600" b="0" kern="1200">
          <a:solidFill>
            <a:schemeClr val="accent1"/>
          </a:solidFill>
          <a:latin typeface="Arial"/>
          <a:ea typeface="MS PGothic" panose="020B0600070205080204" pitchFamily="34" charset="-128"/>
          <a:cs typeface="Arial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9pPr>
    </p:titleStyle>
    <p:bodyStyle>
      <a:lvl1pPr marL="228600" indent="-228600" algn="l" rtl="0" eaLnBrk="1" fontAlgn="base" hangingPunct="1">
        <a:spcBef>
          <a:spcPts val="20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000" kern="1200">
          <a:solidFill>
            <a:schemeClr val="accent1"/>
          </a:solidFill>
          <a:latin typeface="Cambria"/>
          <a:ea typeface="MS PGothic" panose="020B0600070205080204" pitchFamily="34" charset="-128"/>
          <a:cs typeface="Cambria"/>
        </a:defRPr>
      </a:lvl1pPr>
      <a:lvl2pPr marL="457200" indent="-228600" algn="l" rtl="0" eaLnBrk="1" fontAlgn="base" hangingPunct="1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Cambria"/>
          <a:ea typeface="MS PGothic" panose="020B0600070205080204" pitchFamily="34" charset="-128"/>
          <a:cs typeface="Cambria"/>
        </a:defRPr>
      </a:lvl2pPr>
      <a:lvl3pPr marL="685800" indent="-228600" algn="l" rtl="0" eaLnBrk="1" fontAlgn="base" hangingPunct="1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Cambria"/>
          <a:ea typeface="MS PGothic" panose="020B0600070205080204" pitchFamily="34" charset="-128"/>
          <a:cs typeface="Cambria"/>
        </a:defRPr>
      </a:lvl3pPr>
      <a:lvl4pPr marL="914400" indent="-228600" algn="l" rtl="0" eaLnBrk="1" fontAlgn="base" hangingPunct="1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Cambria"/>
          <a:ea typeface="MS PGothic" panose="020B0600070205080204" pitchFamily="34" charset="-128"/>
          <a:cs typeface="Cambria"/>
        </a:defRPr>
      </a:lvl4pPr>
      <a:lvl5pPr marL="1143000" indent="-228600" algn="l" rtl="0" eaLnBrk="1" fontAlgn="base" hangingPunct="1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Cambria"/>
          <a:ea typeface="MS PGothic" panose="020B0600070205080204" pitchFamily="34" charset="-128"/>
          <a:cs typeface="Cambria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400" dirty="0"/>
              <a:t>Challenge Exercise:</a:t>
            </a:r>
            <a:br>
              <a:rPr lang="en-US" sz="4400" dirty="0"/>
            </a:br>
            <a:r>
              <a:rPr lang="en-US" sz="4400"/>
              <a:t>Return Constraint</a:t>
            </a:r>
            <a:endParaRPr lang="en-US" sz="44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>
          <a:xfrm>
            <a:off x="871299" y="3095756"/>
            <a:ext cx="8681355" cy="1156755"/>
          </a:xfrm>
        </p:spPr>
        <p:txBody>
          <a:bodyPr/>
          <a:lstStyle/>
          <a:p>
            <a:r>
              <a:rPr lang="en-US" dirty="0"/>
              <a:t>COP 4020</a:t>
            </a:r>
          </a:p>
        </p:txBody>
      </p:sp>
    </p:spTree>
    <p:extLst>
      <p:ext uri="{BB962C8B-B14F-4D97-AF65-F5344CB8AC3E}">
        <p14:creationId xmlns:p14="http://schemas.microsoft.com/office/powerpoint/2010/main" val="17083118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Solution 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5661452" cy="3530450"/>
          </a:xfrm>
        </p:spPr>
        <p:txBody>
          <a:bodyPr/>
          <a:lstStyle/>
          <a:p>
            <a:pPr>
              <a:spcBef>
                <a:spcPts val="800"/>
              </a:spcBef>
            </a:pPr>
            <a:r>
              <a:rPr lang="en-US" dirty="0"/>
              <a:t>Pass/fail evaluation</a:t>
            </a:r>
          </a:p>
          <a:p>
            <a:pPr lvl="1">
              <a:spcBef>
                <a:spcPts val="200"/>
              </a:spcBef>
              <a:buFont typeface="Lucida Grande Bold" panose="020B0600040502020204" pitchFamily="34" charset="0"/>
              <a:buChar char="↳"/>
            </a:pPr>
            <a:r>
              <a:rPr lang="en-US" dirty="0"/>
              <a:t>1 </a:t>
            </a:r>
            <a:r>
              <a:rPr lang="en-US" i="1" dirty="0"/>
              <a:t>participation point</a:t>
            </a:r>
            <a:r>
              <a:rPr lang="en-US" dirty="0"/>
              <a:t> available</a:t>
            </a:r>
          </a:p>
          <a:p>
            <a:pPr>
              <a:spcBef>
                <a:spcPts val="800"/>
              </a:spcBef>
            </a:pPr>
            <a:r>
              <a:rPr lang="en-US" i="1" dirty="0"/>
              <a:t>1 page </a:t>
            </a:r>
            <a:r>
              <a:rPr lang="en-US" dirty="0"/>
              <a:t>maximum</a:t>
            </a:r>
          </a:p>
          <a:p>
            <a:pPr lvl="1">
              <a:spcBef>
                <a:spcPts val="200"/>
              </a:spcBef>
              <a:buFont typeface="Lucida Grande Bold" panose="020B0600040502020204" pitchFamily="34" charset="0"/>
              <a:buChar char="↳"/>
            </a:pPr>
            <a:r>
              <a:rPr lang="en-US" dirty="0"/>
              <a:t>1 side of 1 sheet</a:t>
            </a:r>
          </a:p>
          <a:p>
            <a:pPr lvl="1">
              <a:spcBef>
                <a:spcPts val="200"/>
              </a:spcBef>
              <a:buFont typeface="Lucida Grande Bold" panose="020B0600040502020204" pitchFamily="34" charset="0"/>
              <a:buChar char="↳"/>
            </a:pPr>
            <a:r>
              <a:rPr lang="en-US" dirty="0"/>
              <a:t>no work provided after the first page will be evaluated</a:t>
            </a:r>
          </a:p>
          <a:p>
            <a:pPr>
              <a:spcBef>
                <a:spcPts val="800"/>
              </a:spcBef>
            </a:pP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Times New Roman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12 pt</a:t>
            </a:r>
            <a:endParaRPr lang="en-US" dirty="0"/>
          </a:p>
          <a:p>
            <a:pPr>
              <a:spcBef>
                <a:spcPts val="800"/>
              </a:spcBef>
            </a:pPr>
            <a:r>
              <a:rPr lang="en-US" dirty="0">
                <a:solidFill>
                  <a:schemeClr val="accent3"/>
                </a:solidFill>
              </a:rPr>
              <a:t>Double</a:t>
            </a:r>
            <a:r>
              <a:rPr lang="en-US" dirty="0"/>
              <a:t>-</a:t>
            </a:r>
            <a:r>
              <a:rPr lang="en-US" dirty="0">
                <a:solidFill>
                  <a:schemeClr val="accent3"/>
                </a:solidFill>
              </a:rPr>
              <a:t>spaced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CFD9B71-0CA5-0A40-AB1A-D9CF8E671D08}"/>
              </a:ext>
            </a:extLst>
          </p:cNvPr>
          <p:cNvSpPr txBox="1">
            <a:spLocks/>
          </p:cNvSpPr>
          <p:nvPr/>
        </p:nvSpPr>
        <p:spPr bwMode="auto">
          <a:xfrm>
            <a:off x="5541264" y="1361590"/>
            <a:ext cx="3197352" cy="353045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1" fontAlgn="base" hangingPunct="1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Bef>
                <a:spcPts val="800"/>
              </a:spcBef>
            </a:pPr>
            <a:r>
              <a:rPr lang="en-US" dirty="0"/>
              <a:t>Create your document by filling in </a:t>
            </a:r>
            <a:r>
              <a:rPr lang="en-US" i="1" dirty="0"/>
              <a:t>three</a:t>
            </a:r>
            <a:r>
              <a:rPr lang="en-US" dirty="0"/>
              <a:t> sections:</a:t>
            </a:r>
          </a:p>
          <a:p>
            <a:pPr lvl="1" defTabSz="914400">
              <a:spcBef>
                <a:spcPts val="200"/>
              </a:spcBef>
              <a:buFont typeface="Lucida Grande Bold" panose="020B0600040502020204" pitchFamily="34" charset="0"/>
              <a:buChar char="↳"/>
            </a:pPr>
            <a:r>
              <a:rPr lang="en-US" dirty="0"/>
              <a:t>Analysis</a:t>
            </a:r>
          </a:p>
          <a:p>
            <a:pPr lvl="1" defTabSz="914400">
              <a:spcBef>
                <a:spcPts val="200"/>
              </a:spcBef>
              <a:buFont typeface="Lucida Grande Bold" panose="020B0600040502020204" pitchFamily="34" charset="0"/>
              <a:buChar char="↳"/>
            </a:pPr>
            <a:r>
              <a:rPr lang="en-US" dirty="0"/>
              <a:t>Features</a:t>
            </a:r>
          </a:p>
          <a:p>
            <a:pPr lvl="1" defTabSz="914400">
              <a:spcBef>
                <a:spcPts val="200"/>
              </a:spcBef>
              <a:buFont typeface="Lucida Grande Bold" panose="020B0600040502020204" pitchFamily="34" charset="0"/>
              <a:buChar char="↳"/>
            </a:pPr>
            <a:r>
              <a:rPr lang="en-US" dirty="0"/>
              <a:t>Process</a:t>
            </a:r>
          </a:p>
        </p:txBody>
      </p:sp>
    </p:spTree>
    <p:extLst>
      <p:ext uri="{BB962C8B-B14F-4D97-AF65-F5344CB8AC3E}">
        <p14:creationId xmlns:p14="http://schemas.microsoft.com/office/powerpoint/2010/main" val="39989465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Solution 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5661452" cy="3530450"/>
          </a:xfrm>
        </p:spPr>
        <p:txBody>
          <a:bodyPr/>
          <a:lstStyle/>
          <a:p>
            <a:pPr>
              <a:spcBef>
                <a:spcPts val="800"/>
              </a:spcBef>
            </a:pPr>
            <a:r>
              <a:rPr lang="en-US" dirty="0"/>
              <a:t>Pass/fail evaluation</a:t>
            </a:r>
          </a:p>
          <a:p>
            <a:pPr lvl="1">
              <a:spcBef>
                <a:spcPts val="200"/>
              </a:spcBef>
              <a:buFont typeface="Lucida Grande Bold" panose="020B0600040502020204" pitchFamily="34" charset="0"/>
              <a:buChar char="↳"/>
            </a:pPr>
            <a:r>
              <a:rPr lang="en-US" dirty="0"/>
              <a:t>1 </a:t>
            </a:r>
            <a:r>
              <a:rPr lang="en-US" i="1" dirty="0"/>
              <a:t>participation point</a:t>
            </a:r>
            <a:r>
              <a:rPr lang="en-US" dirty="0"/>
              <a:t> available</a:t>
            </a:r>
          </a:p>
          <a:p>
            <a:pPr>
              <a:spcBef>
                <a:spcPts val="800"/>
              </a:spcBef>
            </a:pPr>
            <a:r>
              <a:rPr lang="en-US" i="1" dirty="0"/>
              <a:t>1 page </a:t>
            </a:r>
            <a:r>
              <a:rPr lang="en-US" dirty="0"/>
              <a:t>maximum</a:t>
            </a:r>
          </a:p>
          <a:p>
            <a:pPr lvl="1">
              <a:spcBef>
                <a:spcPts val="200"/>
              </a:spcBef>
              <a:buFont typeface="Lucida Grande Bold" panose="020B0600040502020204" pitchFamily="34" charset="0"/>
              <a:buChar char="↳"/>
            </a:pPr>
            <a:r>
              <a:rPr lang="en-US" dirty="0"/>
              <a:t>1 side of 1 sheet</a:t>
            </a:r>
          </a:p>
          <a:p>
            <a:pPr lvl="1">
              <a:spcBef>
                <a:spcPts val="200"/>
              </a:spcBef>
              <a:buFont typeface="Lucida Grande Bold" panose="020B0600040502020204" pitchFamily="34" charset="0"/>
              <a:buChar char="↳"/>
            </a:pPr>
            <a:r>
              <a:rPr lang="en-US" dirty="0"/>
              <a:t>no work provided after the first page will be evaluated</a:t>
            </a:r>
          </a:p>
          <a:p>
            <a:pPr>
              <a:spcBef>
                <a:spcPts val="800"/>
              </a:spcBef>
            </a:pP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Times New Roman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12 pt</a:t>
            </a:r>
            <a:endParaRPr lang="en-US" dirty="0"/>
          </a:p>
          <a:p>
            <a:pPr>
              <a:spcBef>
                <a:spcPts val="800"/>
              </a:spcBef>
            </a:pPr>
            <a:r>
              <a:rPr lang="en-US" dirty="0"/>
              <a:t>Double-spaced</a:t>
            </a:r>
          </a:p>
          <a:p>
            <a:pPr>
              <a:spcBef>
                <a:spcPts val="800"/>
              </a:spcBef>
            </a:pPr>
            <a:r>
              <a:rPr lang="en-US" dirty="0"/>
              <a:t>Due</a:t>
            </a:r>
            <a:r>
              <a:rPr lang="en-US"/>
              <a:t>:  April 23</a:t>
            </a:r>
            <a:r>
              <a:rPr lang="en-US" baseline="30000"/>
              <a:t>rd</a:t>
            </a:r>
            <a:r>
              <a:rPr lang="en-US"/>
              <a:t> , 2025 </a:t>
            </a:r>
            <a:r>
              <a:rPr lang="en-US" dirty="0"/>
              <a:t>by </a:t>
            </a:r>
            <a:r>
              <a:rPr lang="en-US" dirty="0">
                <a:solidFill>
                  <a:schemeClr val="accent3"/>
                </a:solidFill>
              </a:rPr>
              <a:t>11:59 PM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CFD9B71-0CA5-0A40-AB1A-D9CF8E671D08}"/>
              </a:ext>
            </a:extLst>
          </p:cNvPr>
          <p:cNvSpPr txBox="1">
            <a:spLocks/>
          </p:cNvSpPr>
          <p:nvPr/>
        </p:nvSpPr>
        <p:spPr bwMode="auto">
          <a:xfrm>
            <a:off x="5541264" y="1361590"/>
            <a:ext cx="3197352" cy="353045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1" fontAlgn="base" hangingPunct="1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Bef>
                <a:spcPts val="800"/>
              </a:spcBef>
            </a:pPr>
            <a:r>
              <a:rPr lang="en-US" dirty="0"/>
              <a:t>Create your document by filling in </a:t>
            </a:r>
            <a:r>
              <a:rPr lang="en-US" i="1" dirty="0"/>
              <a:t>three</a:t>
            </a:r>
            <a:r>
              <a:rPr lang="en-US" dirty="0"/>
              <a:t> sections:</a:t>
            </a:r>
          </a:p>
          <a:p>
            <a:pPr lvl="1" defTabSz="914400">
              <a:spcBef>
                <a:spcPts val="200"/>
              </a:spcBef>
              <a:buFont typeface="Lucida Grande Bold" panose="020B0600040502020204" pitchFamily="34" charset="0"/>
              <a:buChar char="↳"/>
            </a:pPr>
            <a:r>
              <a:rPr lang="en-US" dirty="0"/>
              <a:t>Analysis</a:t>
            </a:r>
          </a:p>
          <a:p>
            <a:pPr lvl="1" defTabSz="914400">
              <a:spcBef>
                <a:spcPts val="200"/>
              </a:spcBef>
              <a:buFont typeface="Lucida Grande Bold" panose="020B0600040502020204" pitchFamily="34" charset="0"/>
              <a:buChar char="↳"/>
            </a:pPr>
            <a:r>
              <a:rPr lang="en-US" dirty="0"/>
              <a:t>Features</a:t>
            </a:r>
          </a:p>
          <a:p>
            <a:pPr lvl="1" defTabSz="914400">
              <a:spcBef>
                <a:spcPts val="200"/>
              </a:spcBef>
              <a:buFont typeface="Lucida Grande Bold" panose="020B0600040502020204" pitchFamily="34" charset="0"/>
              <a:buChar char="↳"/>
            </a:pPr>
            <a:r>
              <a:rPr lang="en-US" dirty="0"/>
              <a:t>Process</a:t>
            </a:r>
          </a:p>
        </p:txBody>
      </p:sp>
    </p:spTree>
    <p:extLst>
      <p:ext uri="{BB962C8B-B14F-4D97-AF65-F5344CB8AC3E}">
        <p14:creationId xmlns:p14="http://schemas.microsoft.com/office/powerpoint/2010/main" val="2228682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8488264" cy="3530450"/>
          </a:xfrm>
        </p:spPr>
        <p:txBody>
          <a:bodyPr/>
          <a:lstStyle/>
          <a:p>
            <a:pPr marL="0" indent="0">
              <a:spcBef>
                <a:spcPts val="800"/>
              </a:spcBef>
              <a:buNone/>
            </a:pPr>
            <a:r>
              <a:rPr lang="en-US" dirty="0"/>
              <a:t>Recall that in the implementation of our language this semester, we have not imposed a </a:t>
            </a:r>
            <a:r>
              <a:rPr lang="en-US" i="1" dirty="0">
                <a:solidFill>
                  <a:schemeClr val="accent3"/>
                </a:solidFill>
              </a:rPr>
              <a:t>constraint requiring</a:t>
            </a:r>
            <a:r>
              <a:rPr lang="en-US" dirty="0"/>
              <a:t> a </a:t>
            </a:r>
            <a:r>
              <a:rPr lang="en-US" sz="19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-US" dirty="0"/>
              <a:t> statement be observed in every function that declares a return type.</a:t>
            </a:r>
          </a:p>
          <a:p>
            <a:pPr>
              <a:spcBef>
                <a:spcPts val="800"/>
              </a:spcBef>
            </a:pPr>
            <a:r>
              <a:rPr lang="en-US" dirty="0"/>
              <a:t>Such a constraint would throw a RuntimeException when a </a:t>
            </a:r>
            <a:r>
              <a:rPr lang="en-US" sz="1900" dirty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-US" dirty="0"/>
              <a:t> is missing.</a:t>
            </a:r>
          </a:p>
          <a:p>
            <a:pPr>
              <a:spcBef>
                <a:spcPts val="800"/>
              </a:spcBef>
            </a:pPr>
            <a:r>
              <a:rPr lang="en-US" dirty="0"/>
              <a:t>As noted in the P3 Interpreter specification, this would be difficult to implement!</a:t>
            </a:r>
          </a:p>
        </p:txBody>
      </p:sp>
    </p:spTree>
    <p:extLst>
      <p:ext uri="{BB962C8B-B14F-4D97-AF65-F5344CB8AC3E}">
        <p14:creationId xmlns:p14="http://schemas.microsoft.com/office/powerpoint/2010/main" val="18562284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What You Will Do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8488264" cy="3530450"/>
          </a:xfrm>
        </p:spPr>
        <p:txBody>
          <a:bodyPr/>
          <a:lstStyle/>
          <a:p>
            <a:pPr>
              <a:spcBef>
                <a:spcPts val="800"/>
              </a:spcBef>
            </a:pPr>
            <a:r>
              <a:rPr lang="en-US" u="sng" dirty="0">
                <a:solidFill>
                  <a:schemeClr val="accent3"/>
                </a:solidFill>
              </a:rPr>
              <a:t>Analyze</a:t>
            </a:r>
            <a:r>
              <a:rPr lang="en-US" dirty="0"/>
              <a:t> why implementing a </a:t>
            </a:r>
            <a:r>
              <a:rPr lang="en-US" i="1" dirty="0">
                <a:solidFill>
                  <a:schemeClr val="accent3"/>
                </a:solidFill>
              </a:rPr>
              <a:t>constraint</a:t>
            </a:r>
            <a:r>
              <a:rPr lang="en-US" dirty="0"/>
              <a:t> for ensuring a </a:t>
            </a:r>
            <a:r>
              <a:rPr lang="en-US" i="1" dirty="0">
                <a:solidFill>
                  <a:schemeClr val="accent3"/>
                </a:solidFill>
              </a:rPr>
              <a:t>function returns</a:t>
            </a:r>
            <a:r>
              <a:rPr lang="en-US" dirty="0"/>
              <a:t> is challenging.</a:t>
            </a:r>
          </a:p>
        </p:txBody>
      </p:sp>
    </p:spTree>
    <p:extLst>
      <p:ext uri="{BB962C8B-B14F-4D97-AF65-F5344CB8AC3E}">
        <p14:creationId xmlns:p14="http://schemas.microsoft.com/office/powerpoint/2010/main" val="24237926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What You Will Do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8488264" cy="3530450"/>
          </a:xfrm>
        </p:spPr>
        <p:txBody>
          <a:bodyPr/>
          <a:lstStyle/>
          <a:p>
            <a:pPr>
              <a:spcBef>
                <a:spcPts val="800"/>
              </a:spcBef>
            </a:pPr>
            <a:r>
              <a:rPr lang="en-US" u="sng" dirty="0"/>
              <a:t>Analyze</a:t>
            </a:r>
            <a:r>
              <a:rPr lang="en-US" dirty="0"/>
              <a:t> why implementing a </a:t>
            </a:r>
            <a:r>
              <a:rPr lang="en-US" i="1" dirty="0"/>
              <a:t>constraint</a:t>
            </a:r>
            <a:r>
              <a:rPr lang="en-US" dirty="0"/>
              <a:t> for ensuring a </a:t>
            </a:r>
            <a:r>
              <a:rPr lang="en-US" i="1" dirty="0"/>
              <a:t>function returns</a:t>
            </a:r>
            <a:r>
              <a:rPr lang="en-US" dirty="0"/>
              <a:t> is challenging.</a:t>
            </a:r>
          </a:p>
          <a:p>
            <a:pPr>
              <a:spcBef>
                <a:spcPts val="800"/>
              </a:spcBef>
            </a:pPr>
            <a:r>
              <a:rPr lang="en-US" dirty="0"/>
              <a:t>Be specific and </a:t>
            </a:r>
            <a:r>
              <a:rPr lang="en-US" i="1" dirty="0">
                <a:solidFill>
                  <a:schemeClr val="accent3"/>
                </a:solidFill>
              </a:rPr>
              <a:t>state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i="1" dirty="0">
                <a:solidFill>
                  <a:schemeClr val="accent3"/>
                </a:solidFill>
              </a:rPr>
              <a:t>language </a:t>
            </a:r>
            <a:r>
              <a:rPr lang="en-US" i="1" u="sng" dirty="0">
                <a:solidFill>
                  <a:schemeClr val="accent3"/>
                </a:solidFill>
              </a:rPr>
              <a:t>features</a:t>
            </a:r>
            <a:r>
              <a:rPr lang="en-US" dirty="0"/>
              <a:t> or </a:t>
            </a:r>
            <a:r>
              <a:rPr lang="en-US" i="1" dirty="0"/>
              <a:t>elements</a:t>
            </a:r>
            <a:r>
              <a:rPr lang="en-US" dirty="0"/>
              <a:t> that present difficulty with implementing this constraint.</a:t>
            </a:r>
          </a:p>
        </p:txBody>
      </p:sp>
    </p:spTree>
    <p:extLst>
      <p:ext uri="{BB962C8B-B14F-4D97-AF65-F5344CB8AC3E}">
        <p14:creationId xmlns:p14="http://schemas.microsoft.com/office/powerpoint/2010/main" val="41744695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What You Will Do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8488264" cy="3530450"/>
          </a:xfrm>
        </p:spPr>
        <p:txBody>
          <a:bodyPr/>
          <a:lstStyle/>
          <a:p>
            <a:pPr>
              <a:spcBef>
                <a:spcPts val="800"/>
              </a:spcBef>
            </a:pPr>
            <a:r>
              <a:rPr lang="en-US" u="sng" dirty="0"/>
              <a:t>Analyze</a:t>
            </a:r>
            <a:r>
              <a:rPr lang="en-US" dirty="0"/>
              <a:t> why implementing a </a:t>
            </a:r>
            <a:r>
              <a:rPr lang="en-US" i="1" dirty="0"/>
              <a:t>constraint</a:t>
            </a:r>
            <a:r>
              <a:rPr lang="en-US" dirty="0"/>
              <a:t> for ensuring a </a:t>
            </a:r>
            <a:r>
              <a:rPr lang="en-US" i="1" dirty="0"/>
              <a:t>function returns</a:t>
            </a:r>
            <a:r>
              <a:rPr lang="en-US" dirty="0"/>
              <a:t> is challenging.</a:t>
            </a:r>
          </a:p>
          <a:p>
            <a:pPr>
              <a:spcBef>
                <a:spcPts val="800"/>
              </a:spcBef>
            </a:pPr>
            <a:r>
              <a:rPr lang="en-US" dirty="0"/>
              <a:t>Be specific and </a:t>
            </a:r>
            <a:r>
              <a:rPr lang="en-US" i="1" dirty="0"/>
              <a:t>state</a:t>
            </a:r>
            <a:r>
              <a:rPr lang="en-US" dirty="0"/>
              <a:t> </a:t>
            </a:r>
            <a:r>
              <a:rPr lang="en-US" i="1" dirty="0"/>
              <a:t>language </a:t>
            </a:r>
            <a:r>
              <a:rPr lang="en-US" i="1" u="sng" dirty="0"/>
              <a:t>features</a:t>
            </a:r>
            <a:r>
              <a:rPr lang="en-US" dirty="0"/>
              <a:t> or </a:t>
            </a:r>
            <a:r>
              <a:rPr lang="en-US" i="1" dirty="0"/>
              <a:t>elements</a:t>
            </a:r>
            <a:r>
              <a:rPr lang="en-US" dirty="0"/>
              <a:t> that present difficulty with implementing this constraint.</a:t>
            </a:r>
          </a:p>
          <a:p>
            <a:pPr>
              <a:spcBef>
                <a:spcPts val="800"/>
              </a:spcBef>
            </a:pPr>
            <a:r>
              <a:rPr lang="en-US" dirty="0"/>
              <a:t>Describe a </a:t>
            </a:r>
            <a:r>
              <a:rPr lang="en-US" u="sng" dirty="0">
                <a:solidFill>
                  <a:schemeClr val="accent3"/>
                </a:solidFill>
              </a:rPr>
              <a:t>process</a:t>
            </a:r>
            <a:r>
              <a:rPr lang="en-US" dirty="0"/>
              <a:t> for </a:t>
            </a:r>
            <a:r>
              <a:rPr lang="en-US" i="1" dirty="0">
                <a:solidFill>
                  <a:schemeClr val="accent3"/>
                </a:solidFill>
              </a:rPr>
              <a:t>identifying</a:t>
            </a:r>
            <a:r>
              <a:rPr lang="en-US" i="1" dirty="0"/>
              <a:t> whether a </a:t>
            </a:r>
            <a:r>
              <a:rPr lang="en-US" i="1" dirty="0">
                <a:solidFill>
                  <a:schemeClr val="accent3"/>
                </a:solidFill>
              </a:rPr>
              <a:t>function returns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714463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Solution 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5661452" cy="3530450"/>
          </a:xfrm>
        </p:spPr>
        <p:txBody>
          <a:bodyPr/>
          <a:lstStyle/>
          <a:p>
            <a:pPr>
              <a:spcBef>
                <a:spcPts val="800"/>
              </a:spcBef>
            </a:pPr>
            <a:r>
              <a:rPr lang="en-US" dirty="0">
                <a:solidFill>
                  <a:schemeClr val="accent3"/>
                </a:solidFill>
              </a:rPr>
              <a:t>Pass</a:t>
            </a:r>
            <a:r>
              <a:rPr lang="en-US" dirty="0"/>
              <a:t>/</a:t>
            </a:r>
            <a:r>
              <a:rPr lang="en-US" dirty="0">
                <a:solidFill>
                  <a:schemeClr val="accent3"/>
                </a:solidFill>
              </a:rPr>
              <a:t>fail</a:t>
            </a:r>
            <a:r>
              <a:rPr lang="en-US" dirty="0"/>
              <a:t> evaluation</a:t>
            </a:r>
          </a:p>
          <a:p>
            <a:pPr lvl="1">
              <a:spcBef>
                <a:spcPts val="200"/>
              </a:spcBef>
              <a:buFont typeface="Lucida Grande Bold" panose="020B0600040502020204" pitchFamily="34" charset="0"/>
              <a:buChar char="↳"/>
            </a:pPr>
            <a:r>
              <a:rPr lang="en-US" dirty="0">
                <a:solidFill>
                  <a:schemeClr val="accent3"/>
                </a:solidFill>
              </a:rPr>
              <a:t>1</a:t>
            </a:r>
            <a:r>
              <a:rPr lang="en-US" dirty="0"/>
              <a:t> </a:t>
            </a:r>
            <a:r>
              <a:rPr lang="en-US" i="1" dirty="0"/>
              <a:t>participation point</a:t>
            </a:r>
            <a:r>
              <a:rPr lang="en-US" dirty="0"/>
              <a:t> available</a:t>
            </a:r>
          </a:p>
        </p:txBody>
      </p:sp>
    </p:spTree>
    <p:extLst>
      <p:ext uri="{BB962C8B-B14F-4D97-AF65-F5344CB8AC3E}">
        <p14:creationId xmlns:p14="http://schemas.microsoft.com/office/powerpoint/2010/main" val="18518529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Solution 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5661452" cy="3530450"/>
          </a:xfrm>
        </p:spPr>
        <p:txBody>
          <a:bodyPr/>
          <a:lstStyle/>
          <a:p>
            <a:pPr>
              <a:spcBef>
                <a:spcPts val="800"/>
              </a:spcBef>
            </a:pPr>
            <a:r>
              <a:rPr lang="en-US" dirty="0"/>
              <a:t>Pass/fail evaluation</a:t>
            </a:r>
          </a:p>
          <a:p>
            <a:pPr lvl="1">
              <a:spcBef>
                <a:spcPts val="200"/>
              </a:spcBef>
              <a:buFont typeface="Lucida Grande Bold" panose="020B0600040502020204" pitchFamily="34" charset="0"/>
              <a:buChar char="↳"/>
            </a:pPr>
            <a:r>
              <a:rPr lang="en-US" dirty="0"/>
              <a:t>1 </a:t>
            </a:r>
            <a:r>
              <a:rPr lang="en-US" i="1" dirty="0"/>
              <a:t>participation point</a:t>
            </a:r>
            <a:r>
              <a:rPr lang="en-US" dirty="0"/>
              <a:t> available</a:t>
            </a:r>
          </a:p>
          <a:p>
            <a:pPr>
              <a:spcBef>
                <a:spcPts val="800"/>
              </a:spcBef>
            </a:pPr>
            <a:r>
              <a:rPr lang="en-US" i="1" dirty="0">
                <a:solidFill>
                  <a:schemeClr val="accent3"/>
                </a:solidFill>
              </a:rPr>
              <a:t>1 page </a:t>
            </a:r>
            <a:r>
              <a:rPr lang="en-US" dirty="0">
                <a:solidFill>
                  <a:schemeClr val="accent3"/>
                </a:solidFill>
              </a:rPr>
              <a:t>maximum</a:t>
            </a:r>
          </a:p>
          <a:p>
            <a:pPr lvl="1">
              <a:spcBef>
                <a:spcPts val="200"/>
              </a:spcBef>
              <a:buFont typeface="Lucida Grande Bold" panose="020B0600040502020204" pitchFamily="34" charset="0"/>
              <a:buChar char="↳"/>
            </a:pPr>
            <a:r>
              <a:rPr lang="en-US" dirty="0"/>
              <a:t>1 side of 1 sheet</a:t>
            </a:r>
          </a:p>
          <a:p>
            <a:pPr lvl="1">
              <a:spcBef>
                <a:spcPts val="200"/>
              </a:spcBef>
              <a:buFont typeface="Lucida Grande Bold" panose="020B0600040502020204" pitchFamily="34" charset="0"/>
              <a:buChar char="↳"/>
            </a:pPr>
            <a:r>
              <a:rPr lang="en-US" dirty="0"/>
              <a:t>no work provided after the first page will be evaluated</a:t>
            </a:r>
          </a:p>
        </p:txBody>
      </p:sp>
    </p:spTree>
    <p:extLst>
      <p:ext uri="{BB962C8B-B14F-4D97-AF65-F5344CB8AC3E}">
        <p14:creationId xmlns:p14="http://schemas.microsoft.com/office/powerpoint/2010/main" val="41335881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Solution 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5661452" cy="3530450"/>
          </a:xfrm>
        </p:spPr>
        <p:txBody>
          <a:bodyPr/>
          <a:lstStyle/>
          <a:p>
            <a:pPr>
              <a:spcBef>
                <a:spcPts val="800"/>
              </a:spcBef>
            </a:pPr>
            <a:r>
              <a:rPr lang="en-US" dirty="0"/>
              <a:t>Pass/fail evaluation</a:t>
            </a:r>
          </a:p>
          <a:p>
            <a:pPr lvl="1">
              <a:spcBef>
                <a:spcPts val="200"/>
              </a:spcBef>
              <a:buFont typeface="Lucida Grande Bold" panose="020B0600040502020204" pitchFamily="34" charset="0"/>
              <a:buChar char="↳"/>
            </a:pPr>
            <a:r>
              <a:rPr lang="en-US" dirty="0"/>
              <a:t>1 </a:t>
            </a:r>
            <a:r>
              <a:rPr lang="en-US" i="1" dirty="0"/>
              <a:t>participation point</a:t>
            </a:r>
            <a:r>
              <a:rPr lang="en-US" dirty="0"/>
              <a:t> available</a:t>
            </a:r>
          </a:p>
          <a:p>
            <a:pPr>
              <a:spcBef>
                <a:spcPts val="800"/>
              </a:spcBef>
            </a:pPr>
            <a:r>
              <a:rPr lang="en-US" i="1" dirty="0"/>
              <a:t>1 page </a:t>
            </a:r>
            <a:r>
              <a:rPr lang="en-US" dirty="0"/>
              <a:t>maximum</a:t>
            </a:r>
          </a:p>
          <a:p>
            <a:pPr lvl="1">
              <a:spcBef>
                <a:spcPts val="200"/>
              </a:spcBef>
              <a:buFont typeface="Lucida Grande Bold" panose="020B0600040502020204" pitchFamily="34" charset="0"/>
              <a:buChar char="↳"/>
            </a:pPr>
            <a:r>
              <a:rPr lang="en-US" dirty="0"/>
              <a:t>1 side of 1 sheet</a:t>
            </a:r>
          </a:p>
          <a:p>
            <a:pPr lvl="1">
              <a:spcBef>
                <a:spcPts val="200"/>
              </a:spcBef>
              <a:buFont typeface="Lucida Grande Bold" panose="020B0600040502020204" pitchFamily="34" charset="0"/>
              <a:buChar char="↳"/>
            </a:pPr>
            <a:r>
              <a:rPr lang="en-US" dirty="0"/>
              <a:t>no work provided after the first page will be evaluated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CFD9B71-0CA5-0A40-AB1A-D9CF8E671D08}"/>
              </a:ext>
            </a:extLst>
          </p:cNvPr>
          <p:cNvSpPr txBox="1">
            <a:spLocks/>
          </p:cNvSpPr>
          <p:nvPr/>
        </p:nvSpPr>
        <p:spPr bwMode="auto">
          <a:xfrm>
            <a:off x="5541264" y="1361590"/>
            <a:ext cx="3197352" cy="353045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1" fontAlgn="base" hangingPunct="1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Bef>
                <a:spcPts val="800"/>
              </a:spcBef>
            </a:pPr>
            <a:r>
              <a:rPr lang="en-US" dirty="0"/>
              <a:t>Create your document by filling in </a:t>
            </a:r>
            <a:r>
              <a:rPr lang="en-US" i="1" dirty="0">
                <a:solidFill>
                  <a:schemeClr val="accent3"/>
                </a:solidFill>
              </a:rPr>
              <a:t>three</a:t>
            </a:r>
            <a:r>
              <a:rPr lang="en-US" dirty="0"/>
              <a:t> </a:t>
            </a:r>
            <a:r>
              <a:rPr lang="en-US" dirty="0">
                <a:solidFill>
                  <a:schemeClr val="accent3"/>
                </a:solidFill>
              </a:rPr>
              <a:t>sections</a:t>
            </a:r>
            <a:r>
              <a:rPr lang="en-US" dirty="0"/>
              <a:t>:</a:t>
            </a:r>
          </a:p>
          <a:p>
            <a:pPr lvl="1" defTabSz="914400">
              <a:spcBef>
                <a:spcPts val="200"/>
              </a:spcBef>
              <a:buFont typeface="Lucida Grande Bold" panose="020B0600040502020204" pitchFamily="34" charset="0"/>
              <a:buChar char="↳"/>
            </a:pPr>
            <a:r>
              <a:rPr lang="en-US" dirty="0"/>
              <a:t>Analysis</a:t>
            </a:r>
          </a:p>
          <a:p>
            <a:pPr lvl="1" defTabSz="914400">
              <a:spcBef>
                <a:spcPts val="200"/>
              </a:spcBef>
              <a:buFont typeface="Lucida Grande Bold" panose="020B0600040502020204" pitchFamily="34" charset="0"/>
              <a:buChar char="↳"/>
            </a:pPr>
            <a:r>
              <a:rPr lang="en-US" dirty="0"/>
              <a:t>Features</a:t>
            </a:r>
          </a:p>
          <a:p>
            <a:pPr lvl="1" defTabSz="914400">
              <a:spcBef>
                <a:spcPts val="200"/>
              </a:spcBef>
              <a:buFont typeface="Lucida Grande Bold" panose="020B0600040502020204" pitchFamily="34" charset="0"/>
              <a:buChar char="↳"/>
            </a:pPr>
            <a:r>
              <a:rPr lang="en-US" dirty="0"/>
              <a:t>Process</a:t>
            </a:r>
          </a:p>
        </p:txBody>
      </p:sp>
    </p:spTree>
    <p:extLst>
      <p:ext uri="{BB962C8B-B14F-4D97-AF65-F5344CB8AC3E}">
        <p14:creationId xmlns:p14="http://schemas.microsoft.com/office/powerpoint/2010/main" val="10622414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Solution 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5661452" cy="3530450"/>
          </a:xfrm>
        </p:spPr>
        <p:txBody>
          <a:bodyPr/>
          <a:lstStyle/>
          <a:p>
            <a:pPr>
              <a:spcBef>
                <a:spcPts val="800"/>
              </a:spcBef>
            </a:pPr>
            <a:r>
              <a:rPr lang="en-US" dirty="0"/>
              <a:t>Pass/fail evaluation</a:t>
            </a:r>
          </a:p>
          <a:p>
            <a:pPr lvl="1">
              <a:spcBef>
                <a:spcPts val="200"/>
              </a:spcBef>
              <a:buFont typeface="Lucida Grande Bold" panose="020B0600040502020204" pitchFamily="34" charset="0"/>
              <a:buChar char="↳"/>
            </a:pPr>
            <a:r>
              <a:rPr lang="en-US" dirty="0"/>
              <a:t>1 </a:t>
            </a:r>
            <a:r>
              <a:rPr lang="en-US" i="1" dirty="0"/>
              <a:t>participation point</a:t>
            </a:r>
            <a:r>
              <a:rPr lang="en-US" dirty="0"/>
              <a:t> available</a:t>
            </a:r>
          </a:p>
          <a:p>
            <a:pPr>
              <a:spcBef>
                <a:spcPts val="800"/>
              </a:spcBef>
            </a:pPr>
            <a:r>
              <a:rPr lang="en-US" i="1" dirty="0"/>
              <a:t>1 page </a:t>
            </a:r>
            <a:r>
              <a:rPr lang="en-US" dirty="0"/>
              <a:t>maximum</a:t>
            </a:r>
          </a:p>
          <a:p>
            <a:pPr lvl="1">
              <a:spcBef>
                <a:spcPts val="200"/>
              </a:spcBef>
              <a:buFont typeface="Lucida Grande Bold" panose="020B0600040502020204" pitchFamily="34" charset="0"/>
              <a:buChar char="↳"/>
            </a:pPr>
            <a:r>
              <a:rPr lang="en-US" dirty="0"/>
              <a:t>1 side of 1 sheet</a:t>
            </a:r>
          </a:p>
          <a:p>
            <a:pPr lvl="1">
              <a:spcBef>
                <a:spcPts val="200"/>
              </a:spcBef>
              <a:buFont typeface="Lucida Grande Bold" panose="020B0600040502020204" pitchFamily="34" charset="0"/>
              <a:buChar char="↳"/>
            </a:pPr>
            <a:r>
              <a:rPr lang="en-US" dirty="0"/>
              <a:t>no work provided after the first page will be evaluated</a:t>
            </a:r>
          </a:p>
          <a:p>
            <a:pPr>
              <a:spcBef>
                <a:spcPts val="800"/>
              </a:spcBef>
            </a:pP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Times New Roman </a:t>
            </a:r>
            <a:r>
              <a:rPr lang="en-US" dirty="0"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12 pt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CFD9B71-0CA5-0A40-AB1A-D9CF8E671D08}"/>
              </a:ext>
            </a:extLst>
          </p:cNvPr>
          <p:cNvSpPr txBox="1">
            <a:spLocks/>
          </p:cNvSpPr>
          <p:nvPr/>
        </p:nvSpPr>
        <p:spPr bwMode="auto">
          <a:xfrm>
            <a:off x="5541264" y="1361590"/>
            <a:ext cx="3197352" cy="353045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1" fontAlgn="base" hangingPunct="1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Bef>
                <a:spcPts val="800"/>
              </a:spcBef>
            </a:pPr>
            <a:r>
              <a:rPr lang="en-US" dirty="0"/>
              <a:t>Create your document by filling in </a:t>
            </a:r>
            <a:r>
              <a:rPr lang="en-US" i="1" dirty="0"/>
              <a:t>three</a:t>
            </a:r>
            <a:r>
              <a:rPr lang="en-US" dirty="0"/>
              <a:t> sections:</a:t>
            </a:r>
          </a:p>
          <a:p>
            <a:pPr lvl="1" defTabSz="914400">
              <a:spcBef>
                <a:spcPts val="200"/>
              </a:spcBef>
              <a:buFont typeface="Lucida Grande Bold" panose="020B0600040502020204" pitchFamily="34" charset="0"/>
              <a:buChar char="↳"/>
            </a:pPr>
            <a:r>
              <a:rPr lang="en-US" dirty="0"/>
              <a:t>Analysis</a:t>
            </a:r>
          </a:p>
          <a:p>
            <a:pPr lvl="1" defTabSz="914400">
              <a:spcBef>
                <a:spcPts val="200"/>
              </a:spcBef>
              <a:buFont typeface="Lucida Grande Bold" panose="020B0600040502020204" pitchFamily="34" charset="0"/>
              <a:buChar char="↳"/>
            </a:pPr>
            <a:r>
              <a:rPr lang="en-US" dirty="0"/>
              <a:t>Features</a:t>
            </a:r>
          </a:p>
          <a:p>
            <a:pPr lvl="1" defTabSz="914400">
              <a:spcBef>
                <a:spcPts val="200"/>
              </a:spcBef>
              <a:buFont typeface="Lucida Grande Bold" panose="020B0600040502020204" pitchFamily="34" charset="0"/>
              <a:buChar char="↳"/>
            </a:pPr>
            <a:r>
              <a:rPr lang="en-US" dirty="0"/>
              <a:t>Process</a:t>
            </a:r>
          </a:p>
        </p:txBody>
      </p:sp>
    </p:spTree>
    <p:extLst>
      <p:ext uri="{BB962C8B-B14F-4D97-AF65-F5344CB8AC3E}">
        <p14:creationId xmlns:p14="http://schemas.microsoft.com/office/powerpoint/2010/main" val="3653393101"/>
      </p:ext>
    </p:extLst>
  </p:cSld>
  <p:clrMapOvr>
    <a:masterClrMapping/>
  </p:clrMapOvr>
</p:sld>
</file>

<file path=ppt/theme/theme1.xml><?xml version="1.0" encoding="utf-8"?>
<a:theme xmlns:a="http://schemas.openxmlformats.org/drawingml/2006/main" name="PNE Theme Slide Deck">
  <a:themeElements>
    <a:clrScheme name="Custom 7">
      <a:dk1>
        <a:sysClr val="windowText" lastClr="000000"/>
      </a:dk1>
      <a:lt1>
        <a:sysClr val="window" lastClr="FFFFFF"/>
      </a:lt1>
      <a:dk2>
        <a:srgbClr val="000C3E"/>
      </a:dk2>
      <a:lt2>
        <a:srgbClr val="6C9AC3"/>
      </a:lt2>
      <a:accent1>
        <a:srgbClr val="00529B"/>
      </a:accent1>
      <a:accent2>
        <a:srgbClr val="00529B"/>
      </a:accent2>
      <a:accent3>
        <a:srgbClr val="E17F35"/>
      </a:accent3>
      <a:accent4>
        <a:srgbClr val="FF462C"/>
      </a:accent4>
      <a:accent5>
        <a:srgbClr val="FF462C"/>
      </a:accent5>
      <a:accent6>
        <a:srgbClr val="6C9AC3"/>
      </a:accent6>
      <a:hlink>
        <a:srgbClr val="FF462C"/>
      </a:hlink>
      <a:folHlink>
        <a:srgbClr val="FF7F35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HWCOE-Slide-Deck-2015-HD-Standard-Fonts" id="{EF87D30A-8610-C141-AA57-86C0E1204492}" vid="{73BCB3BA-37E4-8C49-8B16-26C1C1A39EE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PNE Theme Slide Deck</Template>
  <TotalTime>14271</TotalTime>
  <Words>386</Words>
  <Application>Microsoft Macintosh PowerPoint</Application>
  <PresentationFormat>On-screen Show (16:9)</PresentationFormat>
  <Paragraphs>70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Arial</vt:lpstr>
      <vt:lpstr>Calibri</vt:lpstr>
      <vt:lpstr>Cambria</vt:lpstr>
      <vt:lpstr>Consolas</vt:lpstr>
      <vt:lpstr>Lucida Grande Bold</vt:lpstr>
      <vt:lpstr>Rockwell</vt:lpstr>
      <vt:lpstr>Times New Roman</vt:lpstr>
      <vt:lpstr>Wingdings</vt:lpstr>
      <vt:lpstr>PNE Theme Slide Deck</vt:lpstr>
      <vt:lpstr>Challenge Exercise: Return Constraint</vt:lpstr>
      <vt:lpstr>Introduction</vt:lpstr>
      <vt:lpstr>What You Will Do</vt:lpstr>
      <vt:lpstr>What You Will Do</vt:lpstr>
      <vt:lpstr>What You Will Do</vt:lpstr>
      <vt:lpstr>Solution Parameters</vt:lpstr>
      <vt:lpstr>Solution Parameters</vt:lpstr>
      <vt:lpstr>Solution Parameters</vt:lpstr>
      <vt:lpstr>Solution Parameters</vt:lpstr>
      <vt:lpstr>Solution Parameters</vt:lpstr>
      <vt:lpstr>Solution Parameters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Commitment to Diversity and Inclusion </dc:title>
  <dc:creator>Taylor, Curtis</dc:creator>
  <cp:lastModifiedBy>Divyanshu Mudgal</cp:lastModifiedBy>
  <cp:revision>258</cp:revision>
  <cp:lastPrinted>2018-12-14T17:35:19Z</cp:lastPrinted>
  <dcterms:created xsi:type="dcterms:W3CDTF">2018-12-09T21:35:01Z</dcterms:created>
  <dcterms:modified xsi:type="dcterms:W3CDTF">2025-03-27T17:27:38Z</dcterms:modified>
</cp:coreProperties>
</file>

<file path=docProps/thumbnail.jpeg>
</file>